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60"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6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3D7A89-079B-764D-8E80-D22BFA30A94C}" type="datetimeFigureOut">
              <a:rPr lang="en-US" smtClean="0"/>
              <a:t>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BF5331-A18C-9C4F-AE1B-738FBE7EB547}" type="slidenum">
              <a:rPr lang="en-US" smtClean="0"/>
              <a:t>‹#›</a:t>
            </a:fld>
            <a:endParaRPr lang="en-US"/>
          </a:p>
        </p:txBody>
      </p:sp>
    </p:spTree>
    <p:extLst>
      <p:ext uri="{BB962C8B-B14F-4D97-AF65-F5344CB8AC3E}">
        <p14:creationId xmlns:p14="http://schemas.microsoft.com/office/powerpoint/2010/main" val="2387689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551FE-59DC-6A4A-BBBE-49E92E16822B}" type="datetimeFigureOut">
              <a:rPr lang="en-US" smtClean="0"/>
              <a:t>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0B80C-4623-C344-B3C6-F6E6E9B86914}" type="slidenum">
              <a:rPr lang="en-US" smtClean="0"/>
              <a:t>‹#›</a:t>
            </a:fld>
            <a:endParaRPr lang="en-US"/>
          </a:p>
        </p:txBody>
      </p:sp>
    </p:spTree>
    <p:extLst>
      <p:ext uri="{BB962C8B-B14F-4D97-AF65-F5344CB8AC3E}">
        <p14:creationId xmlns:p14="http://schemas.microsoft.com/office/powerpoint/2010/main" val="3372953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all of us there was a beginning…Psalm 139</a:t>
            </a:r>
          </a:p>
          <a:p>
            <a:r>
              <a:rPr lang="en-US" baseline="0" dirty="0" smtClean="0"/>
              <a:t>For all of us there will be an ending…Psalm 139 days are numbered</a:t>
            </a:r>
          </a:p>
          <a:p>
            <a:r>
              <a:rPr lang="en-US" baseline="0" dirty="0" smtClean="0"/>
              <a:t>Life as process rather than static</a:t>
            </a:r>
          </a:p>
          <a:p>
            <a:r>
              <a:rPr lang="en-US" baseline="0" dirty="0" smtClean="0"/>
              <a:t>Life as creative flow rather than destination oriented</a:t>
            </a:r>
          </a:p>
          <a:p>
            <a:r>
              <a:rPr lang="en-US" baseline="0" dirty="0" smtClean="0"/>
              <a:t>There was a time when the Light of Life met us through God’s creative intervention of finding us</a:t>
            </a:r>
          </a:p>
          <a:p>
            <a:endParaRPr lang="en-US" baseline="0" dirty="0" smtClean="0"/>
          </a:p>
          <a:p>
            <a:r>
              <a:rPr lang="en-US" baseline="0" dirty="0" smtClean="0"/>
              <a:t>Story of a child who stole from the store</a:t>
            </a:r>
            <a:endParaRPr lang="en-US" dirty="0"/>
          </a:p>
        </p:txBody>
      </p:sp>
      <p:sp>
        <p:nvSpPr>
          <p:cNvPr id="4" name="Slide Number Placeholder 3"/>
          <p:cNvSpPr>
            <a:spLocks noGrp="1"/>
          </p:cNvSpPr>
          <p:nvPr>
            <p:ph type="sldNum" sz="quarter" idx="10"/>
          </p:nvPr>
        </p:nvSpPr>
        <p:spPr/>
        <p:txBody>
          <a:bodyPr/>
          <a:lstStyle/>
          <a:p>
            <a:fld id="{BD821982-7E22-4599-945F-AF9E9F32A2B3}" type="slidenum">
              <a:rPr lang="en-US" smtClean="0"/>
              <a:t>5</a:t>
            </a:fld>
            <a:endParaRPr lang="en-US" dirty="0"/>
          </a:p>
        </p:txBody>
      </p:sp>
    </p:spTree>
    <p:extLst>
      <p:ext uri="{BB962C8B-B14F-4D97-AF65-F5344CB8AC3E}">
        <p14:creationId xmlns:p14="http://schemas.microsoft.com/office/powerpoint/2010/main" val="12400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understand something about reality</a:t>
            </a:r>
          </a:p>
          <a:p>
            <a:endParaRPr lang="en-US" dirty="0"/>
          </a:p>
        </p:txBody>
      </p:sp>
      <p:sp>
        <p:nvSpPr>
          <p:cNvPr id="4" name="Slide Number Placeholder 3"/>
          <p:cNvSpPr>
            <a:spLocks noGrp="1"/>
          </p:cNvSpPr>
          <p:nvPr>
            <p:ph type="sldNum" sz="quarter" idx="10"/>
          </p:nvPr>
        </p:nvSpPr>
        <p:spPr/>
        <p:txBody>
          <a:bodyPr/>
          <a:lstStyle/>
          <a:p>
            <a:fld id="{BD821982-7E22-4599-945F-AF9E9F32A2B3}" type="slidenum">
              <a:rPr lang="en-US" smtClean="0"/>
              <a:t>6</a:t>
            </a:fld>
            <a:endParaRPr lang="en-US" dirty="0"/>
          </a:p>
        </p:txBody>
      </p:sp>
    </p:spTree>
    <p:extLst>
      <p:ext uri="{BB962C8B-B14F-4D97-AF65-F5344CB8AC3E}">
        <p14:creationId xmlns:p14="http://schemas.microsoft.com/office/powerpoint/2010/main" val="419788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9A50A0-0577-F444-A969-785A55505E6A}"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269852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A50A0-0577-F444-A969-785A55505E6A}"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194418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A50A0-0577-F444-A969-785A55505E6A}"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6848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A50A0-0577-F444-A969-785A55505E6A}"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83480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A50A0-0577-F444-A969-785A55505E6A}" type="datetimeFigureOut">
              <a:rPr lang="en-US" smtClean="0"/>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121785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9A50A0-0577-F444-A969-785A55505E6A}"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256766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9A50A0-0577-F444-A969-785A55505E6A}" type="datetimeFigureOut">
              <a:rPr lang="en-US" smtClean="0"/>
              <a:t>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425433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9A50A0-0577-F444-A969-785A55505E6A}" type="datetimeFigureOut">
              <a:rPr lang="en-US" smtClean="0"/>
              <a:t>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151592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A50A0-0577-F444-A969-785A55505E6A}" type="datetimeFigureOut">
              <a:rPr lang="en-US" smtClean="0"/>
              <a:t>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336872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A50A0-0577-F444-A969-785A55505E6A}"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280055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A50A0-0577-F444-A969-785A55505E6A}" type="datetimeFigureOut">
              <a:rPr lang="en-US" smtClean="0"/>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C8ED-72F0-D94D-A72F-5277E621401B}" type="slidenum">
              <a:rPr lang="en-US" smtClean="0"/>
              <a:t>‹#›</a:t>
            </a:fld>
            <a:endParaRPr lang="en-US"/>
          </a:p>
        </p:txBody>
      </p:sp>
    </p:spTree>
    <p:extLst>
      <p:ext uri="{BB962C8B-B14F-4D97-AF65-F5344CB8AC3E}">
        <p14:creationId xmlns:p14="http://schemas.microsoft.com/office/powerpoint/2010/main" val="309691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A50A0-0577-F444-A969-785A55505E6A}" type="datetimeFigureOut">
              <a:rPr lang="en-US" smtClean="0"/>
              <a:t>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FC8ED-72F0-D94D-A72F-5277E621401B}" type="slidenum">
              <a:rPr lang="en-US" smtClean="0"/>
              <a:t>‹#›</a:t>
            </a:fld>
            <a:endParaRPr lang="en-US"/>
          </a:p>
        </p:txBody>
      </p:sp>
    </p:spTree>
    <p:extLst>
      <p:ext uri="{BB962C8B-B14F-4D97-AF65-F5344CB8AC3E}">
        <p14:creationId xmlns:p14="http://schemas.microsoft.com/office/powerpoint/2010/main" val="171654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3302000" cy="1651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2000" y="2"/>
            <a:ext cx="2935111" cy="1651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7111" y="0"/>
            <a:ext cx="2906889" cy="163512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87" y="1635125"/>
            <a:ext cx="3349487" cy="2232991"/>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r="-1"/>
          <a:stretch/>
        </p:blipFill>
        <p:spPr>
          <a:xfrm>
            <a:off x="3279914" y="1635125"/>
            <a:ext cx="2488096" cy="223299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8809" y="1651002"/>
            <a:ext cx="3695190" cy="2217114"/>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487" y="3868116"/>
            <a:ext cx="3358671" cy="2232991"/>
          </a:xfrm>
          <a:prstGeom prst="rect">
            <a:avLst/>
          </a:prstGeom>
        </p:spPr>
      </p:pic>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948608" y="3868116"/>
            <a:ext cx="3136499" cy="2232991"/>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85107" y="3868116"/>
            <a:ext cx="3058892" cy="2232991"/>
          </a:xfrm>
          <a:prstGeom prst="rect">
            <a:avLst/>
          </a:prstGeom>
        </p:spPr>
      </p:pic>
    </p:spTree>
    <p:extLst>
      <p:ext uri="{BB962C8B-B14F-4D97-AF65-F5344CB8AC3E}">
        <p14:creationId xmlns:p14="http://schemas.microsoft.com/office/powerpoint/2010/main" val="113349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Shame Based Person </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The person who avoids shame (hides) will gain nothing more than fear, pain and subsequent troublesome behaviors</a:t>
            </a:r>
          </a:p>
          <a:p>
            <a:r>
              <a:rPr lang="en-US" dirty="0" smtClean="0"/>
              <a:t>Shame causes a person to not understand the grace of God so therefore they live by “the letter of the law” but repeatedly fail and re-enter shameful feelings and thoughts</a:t>
            </a:r>
          </a:p>
          <a:p>
            <a:r>
              <a:rPr lang="en-US" dirty="0" smtClean="0"/>
              <a:t>Shames causes us to hide from God, others, and ourselves, eventually we will develop self-hatred</a:t>
            </a:r>
          </a:p>
          <a:p>
            <a:r>
              <a:rPr lang="en-US" dirty="0" smtClean="0"/>
              <a:t>Shame gets paired with despair  and develops emptiness that creates automatic withdraw, isolation, self degradation, and deep issues with relationships</a:t>
            </a:r>
            <a:endParaRPr lang="en-US" dirty="0"/>
          </a:p>
        </p:txBody>
      </p:sp>
    </p:spTree>
    <p:extLst>
      <p:ext uri="{BB962C8B-B14F-4D97-AF65-F5344CB8AC3E}">
        <p14:creationId xmlns:p14="http://schemas.microsoft.com/office/powerpoint/2010/main" val="408216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Guilt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Guilt gets our attention to where we are still being transformed/sanctified</a:t>
            </a:r>
          </a:p>
          <a:p>
            <a:r>
              <a:rPr lang="en-US" dirty="0" smtClean="0"/>
              <a:t>Healthy feelings of guilt alert us to something being wrong that needs attention</a:t>
            </a:r>
          </a:p>
          <a:p>
            <a:r>
              <a:rPr lang="en-US" dirty="0" smtClean="0"/>
              <a:t>Guilt helps us become aware of the sensitive connections between relationships</a:t>
            </a:r>
          </a:p>
          <a:p>
            <a:r>
              <a:rPr lang="en-US" dirty="0" smtClean="0"/>
              <a:t>Guilt helps us grow in true identity and autonomy because the value of another is discovered in the context of relationship with God, others, and yourself</a:t>
            </a:r>
          </a:p>
          <a:p>
            <a:r>
              <a:rPr lang="en-US" dirty="0" smtClean="0"/>
              <a:t>The person who grows through guilt will develop a richer more meaningful life in their relationships</a:t>
            </a:r>
            <a:endParaRPr lang="en-US" dirty="0"/>
          </a:p>
        </p:txBody>
      </p:sp>
    </p:spTree>
    <p:extLst>
      <p:ext uri="{BB962C8B-B14F-4D97-AF65-F5344CB8AC3E}">
        <p14:creationId xmlns:p14="http://schemas.microsoft.com/office/powerpoint/2010/main" val="182855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a </a:t>
            </a:r>
            <a:br>
              <a:rPr lang="en-US" dirty="0" smtClean="0"/>
            </a:br>
            <a:r>
              <a:rPr lang="en-US" dirty="0" smtClean="0"/>
              <a:t>Shame </a:t>
            </a:r>
            <a:r>
              <a:rPr lang="en-US" dirty="0"/>
              <a:t>B</a:t>
            </a:r>
            <a:r>
              <a:rPr lang="en-US" dirty="0" smtClean="0"/>
              <a:t>ased </a:t>
            </a:r>
            <a:r>
              <a:rPr lang="en-US" dirty="0"/>
              <a:t>P</a:t>
            </a:r>
            <a:r>
              <a:rPr lang="en-US" dirty="0" smtClean="0"/>
              <a:t>erson</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smtClean="0"/>
              <a:t>Sees self as deeply flawed</a:t>
            </a:r>
          </a:p>
          <a:p>
            <a:pPr>
              <a:buFont typeface="Wingdings" panose="05000000000000000000" pitchFamily="2" charset="2"/>
              <a:buChar char="q"/>
            </a:pPr>
            <a:r>
              <a:rPr lang="en-US" dirty="0" smtClean="0"/>
              <a:t>Sees self as defective which becomes irreversible</a:t>
            </a:r>
          </a:p>
          <a:p>
            <a:pPr>
              <a:buFont typeface="Wingdings" panose="05000000000000000000" pitchFamily="2" charset="2"/>
              <a:buChar char="q"/>
            </a:pPr>
            <a:r>
              <a:rPr lang="en-US" dirty="0" smtClean="0"/>
              <a:t>Shame mercilessly calls for loyalty</a:t>
            </a:r>
          </a:p>
          <a:p>
            <a:pPr>
              <a:buFont typeface="Wingdings" panose="05000000000000000000" pitchFamily="2" charset="2"/>
              <a:buChar char="q"/>
            </a:pPr>
            <a:r>
              <a:rPr lang="en-US" dirty="0" smtClean="0"/>
              <a:t>Interpret life from the perspective of disgrace and embarrassment</a:t>
            </a:r>
          </a:p>
          <a:p>
            <a:pPr>
              <a:buFont typeface="Wingdings" panose="05000000000000000000" pitchFamily="2" charset="2"/>
              <a:buChar char="q"/>
            </a:pPr>
            <a:r>
              <a:rPr lang="en-US" dirty="0" smtClean="0"/>
              <a:t>Hyper-critical of themselves and others</a:t>
            </a:r>
          </a:p>
          <a:p>
            <a:pPr>
              <a:buFont typeface="Wingdings" panose="05000000000000000000" pitchFamily="2" charset="2"/>
              <a:buChar char="q"/>
            </a:pPr>
            <a:r>
              <a:rPr lang="en-US" dirty="0" smtClean="0"/>
              <a:t>Seek people who will confirm their shame</a:t>
            </a:r>
          </a:p>
          <a:p>
            <a:pPr>
              <a:buFont typeface="Wingdings" panose="05000000000000000000" pitchFamily="2" charset="2"/>
              <a:buChar char="q"/>
            </a:pPr>
            <a:r>
              <a:rPr lang="en-US" dirty="0" smtClean="0"/>
              <a:t>People who feel worthless will find those who make themselves better by attacking others</a:t>
            </a:r>
            <a:endParaRPr lang="en-US" dirty="0"/>
          </a:p>
        </p:txBody>
      </p:sp>
    </p:spTree>
    <p:extLst>
      <p:ext uri="{BB962C8B-B14F-4D97-AF65-F5344CB8AC3E}">
        <p14:creationId xmlns:p14="http://schemas.microsoft.com/office/powerpoint/2010/main" val="416074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vw shame drawing - 1.jpg"/>
          <p:cNvPicPr>
            <a:picLocks noChangeAspect="1"/>
          </p:cNvPicPr>
          <p:nvPr/>
        </p:nvPicPr>
        <p:blipFill>
          <a:blip r:embed="rId2" cstate="email">
            <a:alphaModFix/>
            <a:extLst>
              <a:ext uri="{BEBA8EAE-BF5A-486C-A8C5-ECC9F3942E4B}">
                <a14:imgProps xmlns:a14="http://schemas.microsoft.com/office/drawing/2010/main">
                  <a14:imgLayer r:embed="rId3">
                    <a14:imgEffect>
                      <a14:sharpenSoften amount="100000"/>
                    </a14:imgEffect>
                    <a14:imgEffect>
                      <a14:brightnessContrast bright="20000" contrast="3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209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Take time to ponder the “core pain” you feel</a:t>
            </a:r>
          </a:p>
          <a:p>
            <a:r>
              <a:rPr lang="en-US" dirty="0" smtClean="0"/>
              <a:t>Describe it:</a:t>
            </a:r>
          </a:p>
          <a:p>
            <a:pPr lvl="1"/>
            <a:r>
              <a:rPr lang="en-US" dirty="0" smtClean="0"/>
              <a:t>Label with a word description</a:t>
            </a:r>
          </a:p>
          <a:p>
            <a:pPr lvl="1"/>
            <a:r>
              <a:rPr lang="en-US" dirty="0" smtClean="0"/>
              <a:t>Picture it… what does it look like</a:t>
            </a:r>
          </a:p>
          <a:p>
            <a:pPr lvl="1"/>
            <a:r>
              <a:rPr lang="en-US" dirty="0" smtClean="0"/>
              <a:t>Describe it… </a:t>
            </a:r>
            <a:r>
              <a:rPr lang="en-US" dirty="0" smtClean="0"/>
              <a:t>feel, texture, smell, look, sound</a:t>
            </a:r>
            <a:endParaRPr lang="en-US" dirty="0"/>
          </a:p>
        </p:txBody>
      </p:sp>
    </p:spTree>
    <p:extLst>
      <p:ext uri="{BB962C8B-B14F-4D97-AF65-F5344CB8AC3E}">
        <p14:creationId xmlns:p14="http://schemas.microsoft.com/office/powerpoint/2010/main" val="60243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 y="8283"/>
            <a:ext cx="3180522" cy="2032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2735" y="8283"/>
            <a:ext cx="3064565" cy="204304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1912" y="1"/>
            <a:ext cx="2562087" cy="2045214"/>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125870"/>
            <a:ext cx="3180560" cy="2458764"/>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62735" y="2128627"/>
            <a:ext cx="2048569" cy="2458764"/>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74221" y="2128626"/>
            <a:ext cx="3569778" cy="2456007"/>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4651267"/>
            <a:ext cx="3180560" cy="2035558"/>
          </a:xfrm>
          <a:prstGeom prst="rect">
            <a:avLst/>
          </a:prstGeom>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362736" y="4674839"/>
            <a:ext cx="2324656" cy="2011986"/>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55778" y="4674839"/>
            <a:ext cx="3288221" cy="2022256"/>
          </a:xfrm>
          <a:prstGeom prst="rect">
            <a:avLst/>
          </a:prstGeom>
        </p:spPr>
      </p:pic>
    </p:spTree>
    <p:extLst>
      <p:ext uri="{BB962C8B-B14F-4D97-AF65-F5344CB8AC3E}">
        <p14:creationId xmlns:p14="http://schemas.microsoft.com/office/powerpoint/2010/main" val="364867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a:t>
            </a:r>
            <a:r>
              <a:rPr lang="en-US" dirty="0" smtClean="0"/>
              <a:t>3:</a:t>
            </a:r>
            <a:r>
              <a:rPr lang="en-US" dirty="0" smtClean="0"/>
              <a:t>1-13</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3 </a:t>
            </a:r>
            <a:r>
              <a:rPr lang="en-US" dirty="0"/>
              <a:t>Now the serpent was more crafty than any of the wild animals the Lord God had made. He said to the woman, “Did God really say, ‘You must not eat from any tree in the garden’?”</a:t>
            </a:r>
          </a:p>
          <a:p>
            <a:pPr marL="0" indent="0">
              <a:buNone/>
            </a:pPr>
            <a:r>
              <a:rPr lang="en-US" b="1" dirty="0"/>
              <a:t>2 </a:t>
            </a:r>
            <a:r>
              <a:rPr lang="en-US" dirty="0"/>
              <a:t>The woman said to the serpent, “We may eat fruit from the trees in the garden, </a:t>
            </a:r>
            <a:r>
              <a:rPr lang="en-US" b="1" dirty="0"/>
              <a:t>3 </a:t>
            </a:r>
            <a:r>
              <a:rPr lang="en-US" dirty="0"/>
              <a:t>but God did say, ‘You must not eat fruit from the tree that is in the middle of the garden, and you must not touch it, or you will die.’”</a:t>
            </a:r>
          </a:p>
          <a:p>
            <a:pPr marL="0" indent="0">
              <a:buNone/>
            </a:pPr>
            <a:r>
              <a:rPr lang="en-US" b="1" dirty="0"/>
              <a:t>4 </a:t>
            </a:r>
            <a:r>
              <a:rPr lang="en-US" dirty="0"/>
              <a:t>“You will not certainly die,” the serpent said to the woman. </a:t>
            </a:r>
            <a:r>
              <a:rPr lang="en-US" b="1" dirty="0"/>
              <a:t>5 </a:t>
            </a:r>
            <a:r>
              <a:rPr lang="en-US" dirty="0"/>
              <a:t>“For God knows that when you eat from it your eyes will be opened, and you will be like God, knowing good and evil.”</a:t>
            </a:r>
          </a:p>
          <a:p>
            <a:pPr marL="0" indent="0">
              <a:buNone/>
            </a:pPr>
            <a:r>
              <a:rPr lang="en-US" b="1" dirty="0"/>
              <a:t>6 </a:t>
            </a:r>
            <a:r>
              <a:rPr lang="en-US" dirty="0"/>
              <a:t>When the woman saw that the fruit of the tree was good for food and pleasing to the eye, and also desirable for gaining wisdom, she took some and ate it. She also gave some to her husband, who was with her, and he ate it. </a:t>
            </a:r>
            <a:r>
              <a:rPr lang="en-US" b="1" dirty="0"/>
              <a:t>7 </a:t>
            </a:r>
            <a:r>
              <a:rPr lang="en-US" dirty="0"/>
              <a:t>Then the eyes of both of them were opened, and they realized they were naked; so they sewed fig leaves together and made coverings for themselves.</a:t>
            </a:r>
          </a:p>
          <a:p>
            <a:pPr marL="0" indent="0">
              <a:buNone/>
            </a:pPr>
            <a:r>
              <a:rPr lang="en-US" b="1" dirty="0"/>
              <a:t>8 </a:t>
            </a:r>
            <a:r>
              <a:rPr lang="en-US" dirty="0"/>
              <a:t>Then the man and his wife heard the sound of the Lord God as he was walking in the garden in the cool of the day, and they hid from the Lord God among the trees of the garden. </a:t>
            </a:r>
            <a:r>
              <a:rPr lang="en-US" b="1" dirty="0"/>
              <a:t>9 </a:t>
            </a:r>
            <a:r>
              <a:rPr lang="en-US" dirty="0"/>
              <a:t>But the Lord God called to the man, “Where are you?”</a:t>
            </a:r>
          </a:p>
          <a:p>
            <a:pPr marL="0" indent="0">
              <a:buNone/>
            </a:pPr>
            <a:r>
              <a:rPr lang="en-US" b="1" dirty="0"/>
              <a:t>10 </a:t>
            </a:r>
            <a:r>
              <a:rPr lang="en-US" dirty="0"/>
              <a:t>He answered, “I heard you in the garden, and I was afraid because I was naked; so I hid.”</a:t>
            </a:r>
          </a:p>
          <a:p>
            <a:pPr marL="0" indent="0">
              <a:buNone/>
            </a:pPr>
            <a:r>
              <a:rPr lang="en-US" b="1" dirty="0"/>
              <a:t>11 </a:t>
            </a:r>
            <a:r>
              <a:rPr lang="en-US" dirty="0"/>
              <a:t>And he said, “Who told you that you were naked? Have you eaten from the tree that I commanded you not to eat from?”</a:t>
            </a:r>
          </a:p>
          <a:p>
            <a:pPr marL="0" indent="0">
              <a:buNone/>
            </a:pPr>
            <a:r>
              <a:rPr lang="en-US" b="1" dirty="0"/>
              <a:t>12 </a:t>
            </a:r>
            <a:r>
              <a:rPr lang="en-US" dirty="0"/>
              <a:t>The man said, “The woman you put here with me—she gave me some fruit from the tree, and I ate it.”</a:t>
            </a:r>
          </a:p>
          <a:p>
            <a:pPr marL="0" indent="0">
              <a:buNone/>
            </a:pPr>
            <a:r>
              <a:rPr lang="en-US" b="1" dirty="0"/>
              <a:t>13 </a:t>
            </a:r>
            <a:r>
              <a:rPr lang="en-US" dirty="0"/>
              <a:t>Then the Lord God said to the woman, “What is this you have done?”</a:t>
            </a:r>
          </a:p>
          <a:p>
            <a:pPr marL="0" indent="0">
              <a:buNone/>
            </a:pPr>
            <a:r>
              <a:rPr lang="en-US" dirty="0"/>
              <a:t>The woman said, “The serpent deceived me, and I ate.”</a:t>
            </a:r>
            <a:endParaRPr lang="en-US" dirty="0"/>
          </a:p>
        </p:txBody>
      </p:sp>
    </p:spTree>
    <p:extLst>
      <p:ext uri="{BB962C8B-B14F-4D97-AF65-F5344CB8AC3E}">
        <p14:creationId xmlns:p14="http://schemas.microsoft.com/office/powerpoint/2010/main" val="46013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Our Shame</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Origin &amp; </a:t>
            </a:r>
            <a:r>
              <a:rPr lang="en-US" dirty="0" smtClean="0"/>
              <a:t>Understanding (Jan 3)</a:t>
            </a:r>
            <a:endParaRPr lang="en-US" dirty="0"/>
          </a:p>
          <a:p>
            <a:pPr marL="514350" lvl="0" indent="-514350">
              <a:buFont typeface="+mj-lt"/>
              <a:buAutoNum type="arabicPeriod"/>
            </a:pPr>
            <a:r>
              <a:rPr lang="en-US" dirty="0"/>
              <a:t>Sources &amp; </a:t>
            </a:r>
            <a:r>
              <a:rPr lang="en-US" dirty="0" smtClean="0"/>
              <a:t>Struggles</a:t>
            </a:r>
            <a:r>
              <a:rPr lang="en-US" dirty="0"/>
              <a:t> </a:t>
            </a:r>
            <a:r>
              <a:rPr lang="en-US" dirty="0" smtClean="0"/>
              <a:t>(Jan 10)</a:t>
            </a:r>
            <a:endParaRPr lang="en-US" dirty="0"/>
          </a:p>
          <a:p>
            <a:pPr marL="514350" lvl="0" indent="-514350">
              <a:buFont typeface="+mj-lt"/>
              <a:buAutoNum type="arabicPeriod"/>
            </a:pPr>
            <a:r>
              <a:rPr lang="en-US" dirty="0"/>
              <a:t>Digging in &amp; </a:t>
            </a:r>
            <a:r>
              <a:rPr lang="en-US" dirty="0" smtClean="0"/>
              <a:t>Doing the work (Jan 17)</a:t>
            </a:r>
            <a:endParaRPr lang="en-US" dirty="0"/>
          </a:p>
          <a:p>
            <a:pPr marL="514350" indent="-514350">
              <a:buFont typeface="+mj-lt"/>
              <a:buAutoNum type="arabicPeriod"/>
            </a:pPr>
            <a:r>
              <a:rPr lang="en-US" dirty="0"/>
              <a:t>Redemption &amp; </a:t>
            </a:r>
            <a:r>
              <a:rPr lang="en-US" dirty="0" smtClean="0"/>
              <a:t>Restoration (Jan 24)</a:t>
            </a:r>
            <a:endParaRPr lang="en-US" dirty="0"/>
          </a:p>
        </p:txBody>
      </p:sp>
    </p:spTree>
    <p:extLst>
      <p:ext uri="{BB962C8B-B14F-4D97-AF65-F5344CB8AC3E}">
        <p14:creationId xmlns:p14="http://schemas.microsoft.com/office/powerpoint/2010/main" val="305024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lstStyle/>
          <a:p>
            <a:r>
              <a:rPr lang="en-US" dirty="0" smtClean="0"/>
              <a:t>“Our Lives are held in the context of Story”</a:t>
            </a:r>
            <a:endParaRPr lang="en-US" dirty="0"/>
          </a:p>
        </p:txBody>
      </p:sp>
      <p:sp>
        <p:nvSpPr>
          <p:cNvPr id="3" name="Subtitle 2"/>
          <p:cNvSpPr>
            <a:spLocks noGrp="1"/>
          </p:cNvSpPr>
          <p:nvPr>
            <p:ph type="subTitle" idx="1"/>
          </p:nvPr>
        </p:nvSpPr>
        <p:spPr>
          <a:xfrm>
            <a:off x="1371600" y="2819400"/>
            <a:ext cx="6400800" cy="2819400"/>
          </a:xfrm>
        </p:spPr>
        <p:txBody>
          <a:bodyPr>
            <a:normAutofit/>
          </a:bodyPr>
          <a:lstStyle/>
          <a:p>
            <a:r>
              <a:rPr lang="en-US" sz="4000" dirty="0" smtClean="0">
                <a:solidFill>
                  <a:schemeClr val="tx1"/>
                </a:solidFill>
              </a:rPr>
              <a:t>We live a story that we believe we occupy.</a:t>
            </a:r>
          </a:p>
          <a:p>
            <a:r>
              <a:rPr lang="en-US" sz="4000" dirty="0" smtClean="0">
                <a:solidFill>
                  <a:schemeClr val="tx1"/>
                </a:solidFill>
              </a:rPr>
              <a:t>The question is…what is our story…and who is telling it?</a:t>
            </a:r>
            <a:endParaRPr lang="en-US" sz="4000" dirty="0">
              <a:solidFill>
                <a:schemeClr val="tx1"/>
              </a:solidFill>
            </a:endParaRPr>
          </a:p>
        </p:txBody>
      </p:sp>
    </p:spTree>
    <p:extLst>
      <p:ext uri="{BB962C8B-B14F-4D97-AF65-F5344CB8AC3E}">
        <p14:creationId xmlns:p14="http://schemas.microsoft.com/office/powerpoint/2010/main" val="282728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“Our Lives are held in the context </a:t>
            </a:r>
            <a:br>
              <a:rPr lang="en-US" dirty="0" smtClean="0"/>
            </a:br>
            <a:r>
              <a:rPr lang="en-US" dirty="0" smtClean="0"/>
              <a:t>of Story”</a:t>
            </a:r>
            <a:endParaRPr lang="en-US" dirty="0"/>
          </a:p>
        </p:txBody>
      </p:sp>
      <p:sp>
        <p:nvSpPr>
          <p:cNvPr id="10" name="Content Placeholder 9"/>
          <p:cNvSpPr>
            <a:spLocks noGrp="1"/>
          </p:cNvSpPr>
          <p:nvPr>
            <p:ph idx="1"/>
          </p:nvPr>
        </p:nvSpPr>
        <p:spPr/>
        <p:txBody>
          <a:bodyPr/>
          <a:lstStyle/>
          <a:p>
            <a:r>
              <a:rPr lang="en-US" dirty="0" smtClean="0"/>
              <a:t>Good and Evil are not merely events that “just happen”</a:t>
            </a:r>
          </a:p>
          <a:p>
            <a:pPr lvl="1"/>
            <a:r>
              <a:rPr lang="en-US" dirty="0" smtClean="0"/>
              <a:t>Good and evil are expressions of something or someone who has intention behind it for good or evil</a:t>
            </a:r>
          </a:p>
          <a:p>
            <a:pPr lvl="1"/>
            <a:r>
              <a:rPr lang="en-US" dirty="0" smtClean="0"/>
              <a:t>Our lives are truly held in the context of a much larger story…a story about God and us!</a:t>
            </a:r>
          </a:p>
          <a:p>
            <a:pPr lvl="1"/>
            <a:r>
              <a:rPr lang="en-US" dirty="0" smtClean="0"/>
              <a:t>A story to tell</a:t>
            </a:r>
            <a:endParaRPr lang="en-US" dirty="0"/>
          </a:p>
        </p:txBody>
      </p:sp>
    </p:spTree>
    <p:extLst>
      <p:ext uri="{BB962C8B-B14F-4D97-AF65-F5344CB8AC3E}">
        <p14:creationId xmlns:p14="http://schemas.microsoft.com/office/powerpoint/2010/main" val="319611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Differences between Shame &amp; Guilt</a:t>
            </a:r>
            <a:endParaRPr lang="en-US" dirty="0"/>
          </a:p>
        </p:txBody>
      </p:sp>
      <p:sp>
        <p:nvSpPr>
          <p:cNvPr id="7" name="Text Placeholder 6"/>
          <p:cNvSpPr>
            <a:spLocks noGrp="1"/>
          </p:cNvSpPr>
          <p:nvPr>
            <p:ph type="body" idx="1"/>
          </p:nvPr>
        </p:nvSpPr>
        <p:spPr>
          <a:xfrm>
            <a:off x="457200" y="1524000"/>
            <a:ext cx="4040188" cy="639762"/>
          </a:xfrm>
        </p:spPr>
        <p:txBody>
          <a:bodyPr/>
          <a:lstStyle/>
          <a:p>
            <a:r>
              <a:rPr lang="en-US" dirty="0" smtClean="0"/>
              <a:t>Shame</a:t>
            </a:r>
          </a:p>
        </p:txBody>
      </p:sp>
      <p:sp>
        <p:nvSpPr>
          <p:cNvPr id="5" name="Content Placeholder 4"/>
          <p:cNvSpPr>
            <a:spLocks noGrp="1"/>
          </p:cNvSpPr>
          <p:nvPr>
            <p:ph sz="half" idx="2"/>
          </p:nvPr>
        </p:nvSpPr>
        <p:spPr/>
        <p:txBody>
          <a:bodyPr/>
          <a:lstStyle/>
          <a:p>
            <a:r>
              <a:rPr lang="en-US" dirty="0" smtClean="0"/>
              <a:t>Is what we experience when we have sinned or have been sinned against</a:t>
            </a:r>
          </a:p>
          <a:p>
            <a:r>
              <a:rPr lang="en-US" dirty="0" smtClean="0"/>
              <a:t>First “shows up” as a fear of being found out, exposed, humiliated, or abandoned</a:t>
            </a:r>
          </a:p>
          <a:p>
            <a:r>
              <a:rPr lang="en-US" dirty="0" smtClean="0"/>
              <a:t>Essentially leads us to condemnation</a:t>
            </a:r>
          </a:p>
          <a:p>
            <a:r>
              <a:rPr lang="en-US" dirty="0" smtClean="0"/>
              <a:t>I am a mistake</a:t>
            </a:r>
            <a:endParaRPr lang="en-US" dirty="0"/>
          </a:p>
        </p:txBody>
      </p:sp>
      <p:sp>
        <p:nvSpPr>
          <p:cNvPr id="8" name="Text Placeholder 7"/>
          <p:cNvSpPr>
            <a:spLocks noGrp="1"/>
          </p:cNvSpPr>
          <p:nvPr>
            <p:ph type="body" sz="quarter" idx="3"/>
          </p:nvPr>
        </p:nvSpPr>
        <p:spPr/>
        <p:txBody>
          <a:bodyPr/>
          <a:lstStyle/>
          <a:p>
            <a:r>
              <a:rPr lang="en-US" dirty="0" smtClean="0"/>
              <a:t>Guilt</a:t>
            </a:r>
          </a:p>
        </p:txBody>
      </p:sp>
      <p:sp>
        <p:nvSpPr>
          <p:cNvPr id="6" name="Content Placeholder 5"/>
          <p:cNvSpPr>
            <a:spLocks noGrp="1"/>
          </p:cNvSpPr>
          <p:nvPr>
            <p:ph sz="quarter" idx="4"/>
          </p:nvPr>
        </p:nvSpPr>
        <p:spPr/>
        <p:txBody>
          <a:bodyPr/>
          <a:lstStyle/>
          <a:p>
            <a:r>
              <a:rPr lang="en-US" dirty="0" smtClean="0"/>
              <a:t>Guilt is our friend, a gift from God that drives us to God, Keeping us on the right path (John 16:7-14)</a:t>
            </a:r>
          </a:p>
          <a:p>
            <a:r>
              <a:rPr lang="en-US" dirty="0" smtClean="0"/>
              <a:t>Shows up as “I have done something wrong” </a:t>
            </a:r>
          </a:p>
          <a:p>
            <a:r>
              <a:rPr lang="en-US" dirty="0" smtClean="0"/>
              <a:t>Drives us to conviction and make relationship right</a:t>
            </a:r>
          </a:p>
          <a:p>
            <a:r>
              <a:rPr lang="en-US" dirty="0" smtClean="0"/>
              <a:t>I made a mistake</a:t>
            </a:r>
            <a:endParaRPr lang="en-US" dirty="0"/>
          </a:p>
        </p:txBody>
      </p:sp>
    </p:spTree>
    <p:extLst>
      <p:ext uri="{BB962C8B-B14F-4D97-AF65-F5344CB8AC3E}">
        <p14:creationId xmlns:p14="http://schemas.microsoft.com/office/powerpoint/2010/main" val="383523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Shame &amp; Guilt</a:t>
            </a:r>
            <a:endParaRPr lang="en-US" dirty="0"/>
          </a:p>
        </p:txBody>
      </p:sp>
      <p:sp>
        <p:nvSpPr>
          <p:cNvPr id="3" name="Text Placeholder 2"/>
          <p:cNvSpPr>
            <a:spLocks noGrp="1"/>
          </p:cNvSpPr>
          <p:nvPr>
            <p:ph type="body" idx="1"/>
          </p:nvPr>
        </p:nvSpPr>
        <p:spPr/>
        <p:txBody>
          <a:bodyPr/>
          <a:lstStyle/>
          <a:p>
            <a:r>
              <a:rPr lang="en-US" dirty="0" smtClean="0"/>
              <a:t>Shame</a:t>
            </a:r>
            <a:endParaRPr lang="en-US" dirty="0"/>
          </a:p>
        </p:txBody>
      </p:sp>
      <p:sp>
        <p:nvSpPr>
          <p:cNvPr id="4" name="Content Placeholder 3"/>
          <p:cNvSpPr>
            <a:spLocks noGrp="1"/>
          </p:cNvSpPr>
          <p:nvPr>
            <p:ph sz="half" idx="2"/>
          </p:nvPr>
        </p:nvSpPr>
        <p:spPr/>
        <p:txBody>
          <a:bodyPr/>
          <a:lstStyle/>
          <a:p>
            <a:r>
              <a:rPr lang="en-US" dirty="0" smtClean="0"/>
              <a:t>I am wrong (being)</a:t>
            </a:r>
          </a:p>
          <a:p>
            <a:r>
              <a:rPr lang="en-US" dirty="0" smtClean="0"/>
              <a:t>Takes on an identity, shame tells stories about us</a:t>
            </a:r>
          </a:p>
          <a:p>
            <a:r>
              <a:rPr lang="en-US" dirty="0" smtClean="0"/>
              <a:t>Debilitating and a rejection of God’s forgiveness based upon feelings of unworthiness-which protects the unrepentant self, keeping us from vulnerability and healing</a:t>
            </a:r>
          </a:p>
          <a:p>
            <a:endParaRPr lang="en-US" dirty="0"/>
          </a:p>
        </p:txBody>
      </p:sp>
      <p:sp>
        <p:nvSpPr>
          <p:cNvPr id="5" name="Text Placeholder 4"/>
          <p:cNvSpPr>
            <a:spLocks noGrp="1"/>
          </p:cNvSpPr>
          <p:nvPr>
            <p:ph type="body" sz="quarter" idx="3"/>
          </p:nvPr>
        </p:nvSpPr>
        <p:spPr/>
        <p:txBody>
          <a:bodyPr/>
          <a:lstStyle/>
          <a:p>
            <a:r>
              <a:rPr lang="en-US" dirty="0" smtClean="0"/>
              <a:t>Guilt</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I have done something wrong (doing)</a:t>
            </a:r>
          </a:p>
          <a:p>
            <a:r>
              <a:rPr lang="en-US" dirty="0" smtClean="0"/>
              <a:t>On the cross, Jesus took our shame and crucified it through His flesh offering</a:t>
            </a:r>
          </a:p>
          <a:p>
            <a:r>
              <a:rPr lang="en-US" dirty="0" smtClean="0"/>
              <a:t>Guilt focuses rightly on sinful attitudes and behavior which leads to regret, responsibility, repentance, reconciliation, and restored relationships</a:t>
            </a:r>
            <a:endParaRPr lang="en-US" dirty="0"/>
          </a:p>
        </p:txBody>
      </p:sp>
    </p:spTree>
    <p:extLst>
      <p:ext uri="{BB962C8B-B14F-4D97-AF65-F5344CB8AC3E}">
        <p14:creationId xmlns:p14="http://schemas.microsoft.com/office/powerpoint/2010/main" val="54971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Shame &amp; Guilt</a:t>
            </a:r>
            <a:endParaRPr lang="en-US" dirty="0"/>
          </a:p>
        </p:txBody>
      </p:sp>
      <p:sp>
        <p:nvSpPr>
          <p:cNvPr id="3" name="Text Placeholder 2"/>
          <p:cNvSpPr>
            <a:spLocks noGrp="1"/>
          </p:cNvSpPr>
          <p:nvPr>
            <p:ph type="body" idx="1"/>
          </p:nvPr>
        </p:nvSpPr>
        <p:spPr/>
        <p:txBody>
          <a:bodyPr/>
          <a:lstStyle/>
          <a:p>
            <a:r>
              <a:rPr lang="en-US" dirty="0" smtClean="0"/>
              <a:t>Shame</a:t>
            </a:r>
            <a:endParaRPr lang="en-US" dirty="0"/>
          </a:p>
        </p:txBody>
      </p:sp>
      <p:sp>
        <p:nvSpPr>
          <p:cNvPr id="4" name="Content Placeholder 3"/>
          <p:cNvSpPr>
            <a:spLocks noGrp="1"/>
          </p:cNvSpPr>
          <p:nvPr>
            <p:ph sz="half" idx="2"/>
          </p:nvPr>
        </p:nvSpPr>
        <p:spPr>
          <a:xfrm>
            <a:off x="457200" y="2174875"/>
            <a:ext cx="4040188" cy="1177925"/>
          </a:xfrm>
        </p:spPr>
        <p:txBody>
          <a:bodyPr>
            <a:normAutofit lnSpcReduction="10000"/>
          </a:bodyPr>
          <a:lstStyle/>
          <a:p>
            <a:r>
              <a:rPr lang="en-US" dirty="0" smtClean="0"/>
              <a:t>Shame leads to condemnation which leads to a “Shame Based Person”</a:t>
            </a:r>
            <a:endParaRPr lang="en-US" dirty="0"/>
          </a:p>
        </p:txBody>
      </p:sp>
      <p:sp>
        <p:nvSpPr>
          <p:cNvPr id="5" name="Text Placeholder 4"/>
          <p:cNvSpPr>
            <a:spLocks noGrp="1"/>
          </p:cNvSpPr>
          <p:nvPr>
            <p:ph type="body" sz="quarter" idx="3"/>
          </p:nvPr>
        </p:nvSpPr>
        <p:spPr/>
        <p:txBody>
          <a:bodyPr/>
          <a:lstStyle/>
          <a:p>
            <a:r>
              <a:rPr lang="en-US" dirty="0" smtClean="0"/>
              <a:t>Guilt</a:t>
            </a:r>
            <a:endParaRPr lang="en-US" dirty="0"/>
          </a:p>
        </p:txBody>
      </p:sp>
      <p:sp>
        <p:nvSpPr>
          <p:cNvPr id="6" name="Content Placeholder 5"/>
          <p:cNvSpPr>
            <a:spLocks noGrp="1"/>
          </p:cNvSpPr>
          <p:nvPr>
            <p:ph sz="quarter" idx="4"/>
          </p:nvPr>
        </p:nvSpPr>
        <p:spPr>
          <a:xfrm>
            <a:off x="4645025" y="2174875"/>
            <a:ext cx="4041775" cy="1406525"/>
          </a:xfrm>
        </p:spPr>
        <p:txBody>
          <a:bodyPr/>
          <a:lstStyle/>
          <a:p>
            <a:r>
              <a:rPr lang="en-US" dirty="0" smtClean="0"/>
              <a:t>Guilt leads to conviction which leads to repentance and then confession</a:t>
            </a:r>
            <a:endParaRPr lang="en-US" dirty="0"/>
          </a:p>
        </p:txBody>
      </p:sp>
    </p:spTree>
    <p:extLst>
      <p:ext uri="{BB962C8B-B14F-4D97-AF65-F5344CB8AC3E}">
        <p14:creationId xmlns:p14="http://schemas.microsoft.com/office/powerpoint/2010/main" val="178757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818</TotalTime>
  <Words>721</Words>
  <Application>Microsoft Macintosh PowerPoint</Application>
  <PresentationFormat>On-screen Show (4:3)</PresentationFormat>
  <Paragraphs>84</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Genesis 3:1-13</vt:lpstr>
      <vt:lpstr>Facing Our Shame</vt:lpstr>
      <vt:lpstr>“Our Lives are held in the context of Story”</vt:lpstr>
      <vt:lpstr>“Our Lives are held in the context  of Story”</vt:lpstr>
      <vt:lpstr>Differences between Shame &amp; Guilt</vt:lpstr>
      <vt:lpstr>Differences between Shame &amp; Guilt</vt:lpstr>
      <vt:lpstr>Differences between Shame &amp; Guilt</vt:lpstr>
      <vt:lpstr>Examples of Shame Based Person </vt:lpstr>
      <vt:lpstr>Examples of Guilt</vt:lpstr>
      <vt:lpstr>Characteristics of a  Shame Based Person</vt:lpstr>
      <vt:lpstr>PowerPoint Presentation</vt:lpstr>
      <vt:lpstr>Assignment</vt:lpstr>
    </vt:vector>
  </TitlesOfParts>
  <Company>c wenger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Vander Well</dc:creator>
  <cp:lastModifiedBy>Tom Vander Well</cp:lastModifiedBy>
  <cp:revision>10</cp:revision>
  <cp:lastPrinted>2016-01-03T13:41:08Z</cp:lastPrinted>
  <dcterms:created xsi:type="dcterms:W3CDTF">2015-12-31T16:17:50Z</dcterms:created>
  <dcterms:modified xsi:type="dcterms:W3CDTF">2016-01-03T20:42:33Z</dcterms:modified>
</cp:coreProperties>
</file>