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56" r:id="rId3"/>
    <p:sldId id="257" r:id="rId4"/>
    <p:sldId id="261" r:id="rId5"/>
    <p:sldId id="25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7" d="100"/>
          <a:sy n="117" d="100"/>
        </p:scale>
        <p:origin x="-14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F324C4-39DA-B841-B9BF-6E7C4E6D01BC}" type="datetimeFigureOut">
              <a:rPr lang="en-US" smtClean="0"/>
              <a:t>1/12/13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999474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F324C4-39DA-B841-B9BF-6E7C4E6D01BC}" type="datetimeFigureOut">
              <a:rPr lang="en-US" smtClean="0"/>
              <a:t>1/12/13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2387676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F324C4-39DA-B841-B9BF-6E7C4E6D01BC}" type="datetimeFigureOut">
              <a:rPr lang="en-US" smtClean="0"/>
              <a:t>1/12/13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899407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F324C4-39DA-B841-B9BF-6E7C4E6D01BC}" type="datetimeFigureOut">
              <a:rPr lang="en-US" smtClean="0"/>
              <a:t>1/12/13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640120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F324C4-39DA-B841-B9BF-6E7C4E6D01BC}" type="datetimeFigureOut">
              <a:rPr lang="en-US" smtClean="0"/>
              <a:t>1/12/13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454965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F324C4-39DA-B841-B9BF-6E7C4E6D01BC}" type="datetimeFigureOut">
              <a:rPr lang="en-US" smtClean="0"/>
              <a:t>1/12/13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193171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F324C4-39DA-B841-B9BF-6E7C4E6D01BC}" type="datetimeFigureOut">
              <a:rPr lang="en-US" smtClean="0"/>
              <a:t>1/12/13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697547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F324C4-39DA-B841-B9BF-6E7C4E6D01BC}" type="datetimeFigureOut">
              <a:rPr lang="en-US" smtClean="0"/>
              <a:t>1/12/13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1119525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F324C4-39DA-B841-B9BF-6E7C4E6D01BC}" type="datetimeFigureOut">
              <a:rPr lang="en-US" smtClean="0"/>
              <a:t>1/12/13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2224401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F324C4-39DA-B841-B9BF-6E7C4E6D01BC}" type="datetimeFigureOut">
              <a:rPr lang="en-US" smtClean="0"/>
              <a:t>1/12/13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1313185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F324C4-39DA-B841-B9BF-6E7C4E6D01BC}" type="datetimeFigureOut">
              <a:rPr lang="en-US" smtClean="0"/>
              <a:t>1/12/13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5E8F9-DBB8-954F-AF7C-22DF18FD86B0}" type="slidenum">
              <a:rPr lang="en-US" smtClean="0"/>
              <a:t>‹#›</a:t>
            </a:fld>
            <a:endParaRPr lang="en-US"/>
          </a:p>
        </p:txBody>
      </p:sp>
    </p:spTree>
    <p:extLst>
      <p:ext uri="{BB962C8B-B14F-4D97-AF65-F5344CB8AC3E}">
        <p14:creationId xmlns:p14="http://schemas.microsoft.com/office/powerpoint/2010/main" val="201162652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324C4-39DA-B841-B9BF-6E7C4E6D01BC}" type="datetimeFigureOut">
              <a:rPr lang="en-US" smtClean="0"/>
              <a:t>1/12/13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5E8F9-DBB8-954F-AF7C-22DF18FD86B0}" type="slidenum">
              <a:rPr lang="en-US" smtClean="0"/>
              <a:t>‹#›</a:t>
            </a:fld>
            <a:endParaRPr lang="en-US"/>
          </a:p>
        </p:txBody>
      </p:sp>
    </p:spTree>
    <p:extLst>
      <p:ext uri="{BB962C8B-B14F-4D97-AF65-F5344CB8AC3E}">
        <p14:creationId xmlns:p14="http://schemas.microsoft.com/office/powerpoint/2010/main" val="2636123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423425" y="3741"/>
            <a:ext cx="8297163"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Companions for the Journey</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5" name="Picture 4" descr="companion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7919" y="1176812"/>
            <a:ext cx="5394719" cy="5394719"/>
          </a:xfrm>
          <a:prstGeom prst="rect">
            <a:avLst/>
          </a:prstGeom>
        </p:spPr>
      </p:pic>
    </p:spTree>
    <p:extLst>
      <p:ext uri="{BB962C8B-B14F-4D97-AF65-F5344CB8AC3E}">
        <p14:creationId xmlns:p14="http://schemas.microsoft.com/office/powerpoint/2010/main" val="2312357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324313" y="211238"/>
            <a:ext cx="6328478" cy="6328478"/>
          </a:xfrm>
          <a:prstGeom prst="rect">
            <a:avLst/>
          </a:prstGeom>
        </p:spPr>
      </p:pic>
    </p:spTree>
    <p:extLst>
      <p:ext uri="{BB962C8B-B14F-4D97-AF65-F5344CB8AC3E}">
        <p14:creationId xmlns:p14="http://schemas.microsoft.com/office/powerpoint/2010/main" val="25610120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8812"/>
            <a:ext cx="8229600" cy="6220246"/>
          </a:xfrm>
        </p:spPr>
        <p:txBody>
          <a:bodyPr>
            <a:normAutofit fontScale="92500"/>
          </a:bodyPr>
          <a:lstStyle/>
          <a:p>
            <a:r>
              <a:rPr lang="en-US" dirty="0" smtClean="0">
                <a:solidFill>
                  <a:schemeClr val="bg1"/>
                </a:solidFill>
              </a:rPr>
              <a:t>Genesis 2:18</a:t>
            </a:r>
          </a:p>
          <a:p>
            <a:pPr marL="400050" lvl="1" indent="0">
              <a:buNone/>
            </a:pPr>
            <a:r>
              <a:rPr lang="en-US" i="1" dirty="0" smtClean="0">
                <a:solidFill>
                  <a:schemeClr val="bg1"/>
                </a:solidFill>
              </a:rPr>
              <a:t>The Lord God said, "It is not good for the man to be alone.”</a:t>
            </a:r>
          </a:p>
          <a:p>
            <a:r>
              <a:rPr lang="en-US" dirty="0" smtClean="0">
                <a:solidFill>
                  <a:schemeClr val="bg1"/>
                </a:solidFill>
              </a:rPr>
              <a:t>Ecclesiastes 4:7-12</a:t>
            </a:r>
          </a:p>
          <a:p>
            <a:pPr marL="400050" lvl="1" indent="0">
              <a:buNone/>
            </a:pPr>
            <a:r>
              <a:rPr lang="en-US" i="1" dirty="0" smtClean="0">
                <a:solidFill>
                  <a:schemeClr val="bg1"/>
                </a:solidFill>
              </a:rPr>
              <a:t>Two are better than one, because they have a good return for their labor: If either of them falls down, one can help the other up. But pity anyone who falls and has no one to help them up. Also, if two lie down together, they will keep warm. But how can one keep warm alone? Though one may be overpowered, two can defend themselves. A cord of three strands is not quickly broken</a:t>
            </a:r>
            <a:endParaRPr lang="en-US" dirty="0" smtClean="0">
              <a:solidFill>
                <a:schemeClr val="bg1"/>
              </a:solidFill>
            </a:endParaRPr>
          </a:p>
          <a:p>
            <a:r>
              <a:rPr lang="en-US" dirty="0" smtClean="0">
                <a:solidFill>
                  <a:schemeClr val="bg1"/>
                </a:solidFill>
              </a:rPr>
              <a:t>Proverbs 27:17</a:t>
            </a:r>
          </a:p>
          <a:p>
            <a:pPr marL="400050" lvl="1" indent="0">
              <a:buNone/>
            </a:pPr>
            <a:r>
              <a:rPr lang="en-US" i="1" dirty="0" smtClean="0">
                <a:solidFill>
                  <a:schemeClr val="bg1"/>
                </a:solidFill>
              </a:rPr>
              <a:t>As iron sharpens iron so one person sharpens another.</a:t>
            </a:r>
          </a:p>
        </p:txBody>
      </p:sp>
    </p:spTree>
    <p:extLst>
      <p:ext uri="{BB962C8B-B14F-4D97-AF65-F5344CB8AC3E}">
        <p14:creationId xmlns:p14="http://schemas.microsoft.com/office/powerpoint/2010/main" val="16436987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9" name="Group 18"/>
          <p:cNvGrpSpPr/>
          <p:nvPr/>
        </p:nvGrpSpPr>
        <p:grpSpPr>
          <a:xfrm>
            <a:off x="1340810" y="588915"/>
            <a:ext cx="5970693" cy="5634034"/>
            <a:chOff x="1340810" y="588915"/>
            <a:chExt cx="5970693" cy="5634034"/>
          </a:xfrm>
        </p:grpSpPr>
        <p:sp>
          <p:nvSpPr>
            <p:cNvPr id="8" name="Oval 7"/>
            <p:cNvSpPr/>
            <p:nvPr/>
          </p:nvSpPr>
          <p:spPr>
            <a:xfrm>
              <a:off x="1340810" y="588915"/>
              <a:ext cx="5970693" cy="5634034"/>
            </a:xfrm>
            <a:prstGeom prst="ellipse">
              <a:avLst/>
            </a:prstGeom>
            <a:gradFill flip="none" rotWithShape="1">
              <a:gsLst>
                <a:gs pos="0">
                  <a:schemeClr val="bg1"/>
                </a:gs>
                <a:gs pos="100000">
                  <a:schemeClr val="dk1">
                    <a:tint val="50000"/>
                    <a:shade val="100000"/>
                    <a:satMod val="350000"/>
                  </a:schemeClr>
                </a:gs>
              </a:gsLst>
              <a:path path="circle">
                <a:fillToRect l="50000" t="50000" r="50000" b="50000"/>
              </a:path>
              <a:tileRect/>
            </a:gradFill>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13" name="Rectangle 12"/>
            <p:cNvSpPr/>
            <p:nvPr/>
          </p:nvSpPr>
          <p:spPr>
            <a:xfrm>
              <a:off x="3908666" y="913223"/>
              <a:ext cx="878290" cy="369332"/>
            </a:xfrm>
            <a:prstGeom prst="rect">
              <a:avLst/>
            </a:prstGeom>
          </p:spPr>
          <p:txBody>
            <a:bodyPr wrap="none">
              <a:spAutoFit/>
            </a:bodyPr>
            <a:lstStyle/>
            <a:p>
              <a:r>
                <a:rPr lang="en-US" dirty="0" smtClean="0"/>
                <a:t>Masses</a:t>
              </a:r>
              <a:endParaRPr lang="en-US" dirty="0"/>
            </a:p>
          </p:txBody>
        </p:sp>
      </p:grpSp>
      <p:grpSp>
        <p:nvGrpSpPr>
          <p:cNvPr id="24" name="Group 23"/>
          <p:cNvGrpSpPr/>
          <p:nvPr/>
        </p:nvGrpSpPr>
        <p:grpSpPr>
          <a:xfrm>
            <a:off x="2328832" y="1511637"/>
            <a:ext cx="3994648" cy="3788591"/>
            <a:chOff x="2328832" y="1511637"/>
            <a:chExt cx="3994648" cy="3788591"/>
          </a:xfrm>
        </p:grpSpPr>
        <p:sp>
          <p:nvSpPr>
            <p:cNvPr id="7" name="Oval 6"/>
            <p:cNvSpPr/>
            <p:nvPr/>
          </p:nvSpPr>
          <p:spPr>
            <a:xfrm>
              <a:off x="2328832" y="1511637"/>
              <a:ext cx="3994648" cy="3788591"/>
            </a:xfrm>
            <a:prstGeom prst="ellipse">
              <a:avLst/>
            </a:prstGeom>
            <a:gradFill flip="none" rotWithShape="1">
              <a:gsLst>
                <a:gs pos="70000">
                  <a:schemeClr val="bg1">
                    <a:lumMod val="75000"/>
                  </a:schemeClr>
                </a:gs>
                <a:gs pos="100000">
                  <a:srgbClr val="FFFFFF"/>
                </a:gs>
              </a:gsLst>
              <a:path path="circle">
                <a:fillToRect l="50000" t="50000" r="50000" b="50000"/>
              </a:path>
              <a:tileRect/>
            </a:gra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12" name="TextBox 11"/>
            <p:cNvSpPr txBox="1"/>
            <p:nvPr/>
          </p:nvSpPr>
          <p:spPr>
            <a:xfrm>
              <a:off x="4082560" y="1832475"/>
              <a:ext cx="536682" cy="369332"/>
            </a:xfrm>
            <a:prstGeom prst="rect">
              <a:avLst/>
            </a:prstGeom>
            <a:noFill/>
          </p:spPr>
          <p:txBody>
            <a:bodyPr wrap="square" rtlCol="0">
              <a:spAutoFit/>
            </a:bodyPr>
            <a:lstStyle/>
            <a:p>
              <a:r>
                <a:rPr lang="en-US" dirty="0" smtClean="0">
                  <a:solidFill>
                    <a:srgbClr val="000000"/>
                  </a:solidFill>
                </a:rPr>
                <a:t>500</a:t>
              </a:r>
              <a:endParaRPr lang="en-US" dirty="0">
                <a:solidFill>
                  <a:srgbClr val="000000"/>
                </a:solidFill>
              </a:endParaRPr>
            </a:p>
          </p:txBody>
        </p:sp>
      </p:grpSp>
      <p:grpSp>
        <p:nvGrpSpPr>
          <p:cNvPr id="20" name="Group 19"/>
          <p:cNvGrpSpPr/>
          <p:nvPr/>
        </p:nvGrpSpPr>
        <p:grpSpPr>
          <a:xfrm>
            <a:off x="3310782" y="2418605"/>
            <a:ext cx="2030749" cy="1974654"/>
            <a:chOff x="3310782" y="2418605"/>
            <a:chExt cx="2030749" cy="1974654"/>
          </a:xfrm>
        </p:grpSpPr>
        <p:sp>
          <p:nvSpPr>
            <p:cNvPr id="6" name="Oval 5"/>
            <p:cNvSpPr/>
            <p:nvPr/>
          </p:nvSpPr>
          <p:spPr>
            <a:xfrm>
              <a:off x="3310782" y="2418605"/>
              <a:ext cx="2030749" cy="1974654"/>
            </a:xfrm>
            <a:prstGeom prst="ellipse">
              <a:avLst/>
            </a:prstGeom>
            <a:gradFill flip="none" rotWithShape="1">
              <a:gsLst>
                <a:gs pos="53000">
                  <a:schemeClr val="bg1">
                    <a:lumMod val="50000"/>
                  </a:schemeClr>
                </a:gs>
                <a:gs pos="97000">
                  <a:srgbClr val="FFFFFF"/>
                </a:gs>
              </a:gsLst>
              <a:path path="circle">
                <a:fillToRect l="50000" t="50000" r="50000" b="50000"/>
              </a:path>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4130549" y="2463677"/>
              <a:ext cx="444627" cy="369332"/>
            </a:xfrm>
            <a:prstGeom prst="rect">
              <a:avLst/>
            </a:prstGeom>
            <a:noFill/>
            <a:ln>
              <a:noFill/>
            </a:ln>
          </p:spPr>
          <p:txBody>
            <a:bodyPr wrap="square" rtlCol="0">
              <a:spAutoFit/>
            </a:bodyPr>
            <a:lstStyle/>
            <a:p>
              <a:r>
                <a:rPr lang="en-US" dirty="0" smtClean="0">
                  <a:solidFill>
                    <a:schemeClr val="bg1"/>
                  </a:solidFill>
                </a:rPr>
                <a:t>70</a:t>
              </a:r>
              <a:endParaRPr lang="en-US" dirty="0">
                <a:solidFill>
                  <a:schemeClr val="bg1"/>
                </a:solidFill>
              </a:endParaRPr>
            </a:p>
          </p:txBody>
        </p:sp>
      </p:grpSp>
      <p:grpSp>
        <p:nvGrpSpPr>
          <p:cNvPr id="21" name="Group 20"/>
          <p:cNvGrpSpPr/>
          <p:nvPr/>
        </p:nvGrpSpPr>
        <p:grpSpPr>
          <a:xfrm>
            <a:off x="3874610" y="2890716"/>
            <a:ext cx="911607" cy="963010"/>
            <a:chOff x="3874610" y="2890716"/>
            <a:chExt cx="911607" cy="963010"/>
          </a:xfrm>
        </p:grpSpPr>
        <p:sp>
          <p:nvSpPr>
            <p:cNvPr id="5" name="Oval 4"/>
            <p:cNvSpPr/>
            <p:nvPr/>
          </p:nvSpPr>
          <p:spPr>
            <a:xfrm>
              <a:off x="3874610" y="2918424"/>
              <a:ext cx="911607" cy="935302"/>
            </a:xfrm>
            <a:prstGeom prst="ellipse">
              <a:avLst/>
            </a:prstGeom>
            <a:gradFill flip="none" rotWithShape="1">
              <a:gsLst>
                <a:gs pos="57000">
                  <a:schemeClr val="tx1">
                    <a:lumMod val="65000"/>
                    <a:lumOff val="35000"/>
                  </a:schemeClr>
                </a:gs>
                <a:gs pos="100000">
                  <a:srgbClr val="FFFFFF"/>
                </a:gs>
              </a:gsLst>
              <a:path path="circle">
                <a:fillToRect l="50000" t="50000" r="50000" b="50000"/>
              </a:path>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p:nvSpPr>
          <p:spPr>
            <a:xfrm>
              <a:off x="4124170" y="2890716"/>
              <a:ext cx="505277" cy="369332"/>
            </a:xfrm>
            <a:prstGeom prst="rect">
              <a:avLst/>
            </a:prstGeom>
            <a:noFill/>
          </p:spPr>
          <p:txBody>
            <a:bodyPr wrap="square" rtlCol="0">
              <a:spAutoFit/>
            </a:bodyPr>
            <a:lstStyle/>
            <a:p>
              <a:r>
                <a:rPr lang="en-US" dirty="0" smtClean="0">
                  <a:solidFill>
                    <a:schemeClr val="bg1"/>
                  </a:solidFill>
                </a:rPr>
                <a:t>12</a:t>
              </a:r>
              <a:endParaRPr lang="en-US" dirty="0">
                <a:solidFill>
                  <a:schemeClr val="bg1"/>
                </a:solidFill>
              </a:endParaRPr>
            </a:p>
          </p:txBody>
        </p:sp>
      </p:grpSp>
      <p:grpSp>
        <p:nvGrpSpPr>
          <p:cNvPr id="23" name="Group 22"/>
          <p:cNvGrpSpPr/>
          <p:nvPr/>
        </p:nvGrpSpPr>
        <p:grpSpPr>
          <a:xfrm>
            <a:off x="4136193" y="3219520"/>
            <a:ext cx="379926" cy="376385"/>
            <a:chOff x="4136193" y="3219520"/>
            <a:chExt cx="379926" cy="376385"/>
          </a:xfrm>
        </p:grpSpPr>
        <p:sp>
          <p:nvSpPr>
            <p:cNvPr id="4" name="Oval 3"/>
            <p:cNvSpPr/>
            <p:nvPr/>
          </p:nvSpPr>
          <p:spPr>
            <a:xfrm>
              <a:off x="4136193" y="3237672"/>
              <a:ext cx="379926" cy="358233"/>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22" name="TextBox 21"/>
            <p:cNvSpPr txBox="1"/>
            <p:nvPr/>
          </p:nvSpPr>
          <p:spPr>
            <a:xfrm>
              <a:off x="4189360" y="3219520"/>
              <a:ext cx="239549" cy="369332"/>
            </a:xfrm>
            <a:prstGeom prst="rect">
              <a:avLst/>
            </a:prstGeom>
            <a:noFill/>
          </p:spPr>
          <p:txBody>
            <a:bodyPr wrap="square" rtlCol="0">
              <a:spAutoFit/>
            </a:bodyPr>
            <a:lstStyle/>
            <a:p>
              <a:r>
                <a:rPr lang="en-US" dirty="0">
                  <a:solidFill>
                    <a:schemeClr val="bg1"/>
                  </a:solidFill>
                </a:rPr>
                <a:t>3</a:t>
              </a:r>
            </a:p>
          </p:txBody>
        </p:sp>
      </p:grpSp>
    </p:spTree>
    <p:extLst>
      <p:ext uri="{BB962C8B-B14F-4D97-AF65-F5344CB8AC3E}">
        <p14:creationId xmlns:p14="http://schemas.microsoft.com/office/powerpoint/2010/main" val="3363068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FFFF"/>
                </a:solidFill>
              </a:rPr>
              <a:t>One Another</a:t>
            </a:r>
            <a:endParaRPr lang="en-US" dirty="0">
              <a:solidFill>
                <a:srgbClr val="FFFFFF"/>
              </a:solidFill>
            </a:endParaRPr>
          </a:p>
        </p:txBody>
      </p:sp>
      <p:sp>
        <p:nvSpPr>
          <p:cNvPr id="3" name="Content Placeholder 2"/>
          <p:cNvSpPr>
            <a:spLocks noGrp="1"/>
          </p:cNvSpPr>
          <p:nvPr>
            <p:ph idx="1"/>
          </p:nvPr>
        </p:nvSpPr>
        <p:spPr>
          <a:xfrm>
            <a:off x="815415" y="1600200"/>
            <a:ext cx="7705777" cy="4525963"/>
          </a:xfrm>
        </p:spPr>
        <p:txBody>
          <a:bodyPr/>
          <a:lstStyle/>
          <a:p>
            <a:r>
              <a:rPr lang="en-US" dirty="0" smtClean="0">
                <a:solidFill>
                  <a:srgbClr val="FFFFFF"/>
                </a:solidFill>
              </a:rPr>
              <a:t>Wash one another’s feet (</a:t>
            </a:r>
            <a:r>
              <a:rPr lang="en-US" dirty="0" err="1" smtClean="0">
                <a:solidFill>
                  <a:srgbClr val="FFFFFF"/>
                </a:solidFill>
              </a:rPr>
              <a:t>Jhn</a:t>
            </a:r>
            <a:r>
              <a:rPr lang="en-US" dirty="0" smtClean="0">
                <a:solidFill>
                  <a:srgbClr val="FFFFFF"/>
                </a:solidFill>
              </a:rPr>
              <a:t> 13:14)</a:t>
            </a:r>
          </a:p>
          <a:p>
            <a:r>
              <a:rPr lang="en-US" dirty="0" smtClean="0">
                <a:solidFill>
                  <a:srgbClr val="FFFFFF"/>
                </a:solidFill>
              </a:rPr>
              <a:t>Accept (Rom 15:7)</a:t>
            </a:r>
          </a:p>
          <a:p>
            <a:r>
              <a:rPr lang="en-US" dirty="0" smtClean="0">
                <a:solidFill>
                  <a:srgbClr val="FFFFFF"/>
                </a:solidFill>
              </a:rPr>
              <a:t>Encourage (</a:t>
            </a:r>
            <a:r>
              <a:rPr lang="en-US" dirty="0" err="1" smtClean="0">
                <a:solidFill>
                  <a:srgbClr val="FFFFFF"/>
                </a:solidFill>
              </a:rPr>
              <a:t>Heb</a:t>
            </a:r>
            <a:r>
              <a:rPr lang="en-US" dirty="0" smtClean="0">
                <a:solidFill>
                  <a:srgbClr val="FFFFFF"/>
                </a:solidFill>
              </a:rPr>
              <a:t> 3:13)</a:t>
            </a:r>
          </a:p>
          <a:p>
            <a:r>
              <a:rPr lang="en-US" dirty="0" smtClean="0">
                <a:solidFill>
                  <a:srgbClr val="FFFFFF"/>
                </a:solidFill>
              </a:rPr>
              <a:t>Carry each other’s burdens (Gal 6:2)</a:t>
            </a:r>
          </a:p>
          <a:p>
            <a:r>
              <a:rPr lang="en-US" dirty="0" smtClean="0">
                <a:solidFill>
                  <a:srgbClr val="FFFFFF"/>
                </a:solidFill>
              </a:rPr>
              <a:t>Confess your sins; Pray (Jam 5:16)</a:t>
            </a:r>
            <a:endParaRPr lang="en-US" dirty="0" smtClean="0">
              <a:solidFill>
                <a:srgbClr val="FFFFFF"/>
              </a:solidFill>
            </a:endParaRPr>
          </a:p>
          <a:p>
            <a:r>
              <a:rPr lang="en-US" dirty="0" smtClean="0">
                <a:solidFill>
                  <a:srgbClr val="FFFFFF"/>
                </a:solidFill>
              </a:rPr>
              <a:t>Kind, compassionate, forgiving (</a:t>
            </a:r>
            <a:r>
              <a:rPr lang="en-US" dirty="0" err="1" smtClean="0">
                <a:solidFill>
                  <a:srgbClr val="FFFFFF"/>
                </a:solidFill>
              </a:rPr>
              <a:t>Eph</a:t>
            </a:r>
            <a:r>
              <a:rPr lang="en-US" dirty="0" smtClean="0">
                <a:solidFill>
                  <a:srgbClr val="FFFFFF"/>
                </a:solidFill>
              </a:rPr>
              <a:t> 4:32)</a:t>
            </a:r>
          </a:p>
          <a:p>
            <a:r>
              <a:rPr lang="en-US" dirty="0" smtClean="0">
                <a:solidFill>
                  <a:srgbClr val="FFFFFF"/>
                </a:solidFill>
              </a:rPr>
              <a:t>Bear with each other (Col 3:13)</a:t>
            </a:r>
          </a:p>
          <a:p>
            <a:endParaRPr lang="en-US" dirty="0">
              <a:solidFill>
                <a:srgbClr val="FFFFFF"/>
              </a:solidFill>
            </a:endParaRPr>
          </a:p>
        </p:txBody>
      </p:sp>
    </p:spTree>
    <p:extLst>
      <p:ext uri="{BB962C8B-B14F-4D97-AF65-F5344CB8AC3E}">
        <p14:creationId xmlns:p14="http://schemas.microsoft.com/office/powerpoint/2010/main" val="35074236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573</TotalTime>
  <Words>204</Words>
  <Application>Microsoft Macintosh PowerPoint</Application>
  <PresentationFormat>On-screen Show (4:3)</PresentationFormat>
  <Paragraphs>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One Another</vt:lpstr>
    </vt:vector>
  </TitlesOfParts>
  <Company>c wenger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Vander Well</dc:creator>
  <cp:lastModifiedBy>Tom Vander Well</cp:lastModifiedBy>
  <cp:revision>19</cp:revision>
  <dcterms:created xsi:type="dcterms:W3CDTF">2013-01-12T13:30:43Z</dcterms:created>
  <dcterms:modified xsi:type="dcterms:W3CDTF">2013-01-12T23:04:11Z</dcterms:modified>
</cp:coreProperties>
</file>